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FF00FF"/>
    <a:srgbClr val="FFE7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F6CB5D1-7EB9-4470-A553-D59EECBE9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D9AB3768-FFB4-46BF-98D9-E70D4E55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4262B86-9C70-40D3-B2AB-EB3CFC83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40ADB25-9DD9-4607-BEC4-010E2691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6AB7B65-4AB7-420D-B55F-CECC2BF2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5590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1862E18-F0F2-4451-98EA-2B378728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6BBA6680-B6CA-4216-A2DB-2BC72E1C1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6846E43-0CDE-424F-AC27-35D7A124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08F9335-0701-40B1-ABC3-F6872601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FBA2D06-9905-4534-B4FE-32D099D7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6325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C5A3B1A2-339D-4377-9AF1-E7D1C41CF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127EA3B-741F-4C3C-9B3D-66700E88F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9E65291-4B5E-4C4F-80CD-F9C06E6B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88BB970-B268-4778-9B0A-F8B9872E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245DFFF-37F0-4D17-92C3-DF2AD06E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4003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B84E724-68C9-4552-BCD3-6F8EB26C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CCD1103-8CA2-47D7-908A-D10A010B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1ADB512-3A38-4E4D-95E9-F76302A2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338B014-FB9A-4F54-8188-8B7F06BC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63E9792-15BA-4962-8522-1E932004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5844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8E722B9-807C-4D42-8D9B-473759A2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8983779F-E40B-4E72-BFB0-8F3A0C920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38534A8-D39B-4BE4-9022-A6033A39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E9817B1-1339-471A-A38A-47716255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4995C365-FC14-4622-83D2-095D9493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861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74FBBDF-5C18-48DC-A004-4423E999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92C959D-432C-43A3-AD3F-2CC73A07A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C2B8EAF4-6B05-4EAA-8D51-234DB3D1C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9A8AC20B-F432-483D-946C-FD7C0F72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43AF7AB7-748B-46B9-95E4-795696A7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265C4F0-6D01-4676-A827-C007F3BC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615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12CCA6-38D2-4D7F-B316-B8A1D346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BB9159E-6D40-407E-B910-72382D21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F18AFB7D-8D64-490E-9B8F-BEB98FCE4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998A18B2-E5CD-40ED-8370-70AC29B44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4F2C43ED-8F6C-426F-B639-DCE4A15D8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B276B7E9-0041-4818-8083-5D388B39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475F34C2-4725-4A52-B48A-29222A1B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5DDACF92-1B28-4D53-A717-87C5D9D5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6813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F5219D-0614-460F-A858-6DF29ACB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33DB8BF9-4A5E-48A1-9FB3-21B880BE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F3EB67BE-73DB-46F7-AA1D-963C47E2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833AA16D-D1BC-4E78-855A-49CCA03C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941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C31215B-C7AF-4CB4-B96F-1C795D68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D236958-5A48-426B-8180-F3A790C0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CFAE1C9F-9AE3-4E5D-A325-0214A66F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5633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778731-3EAB-4DEF-A908-9370551C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B21AF81-E6A3-40E4-8984-250A45803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7EF6D5C1-74DA-4CA8-82BF-5016C992C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9EB93478-0B69-41ED-BAD8-BE2BA8EF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2164FED9-80F6-4C71-812E-0B02DD13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B6F64CD9-BCFB-480C-A778-82300772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6290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432D614-8B3A-44B4-8690-31C20E87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30D53736-653E-44E2-AAD6-0E60294E7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C14D33E0-4D25-4745-915D-1346637FE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54D3C0C0-5863-4DB4-8739-9A4A47FE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2E650FFC-8CB0-4F7B-B4A0-018AE9AD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67893DAD-5C6A-4376-929F-B3993C6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211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08E9D07C-DDEF-4291-9D23-F720C120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7CB737DB-3EE9-45B0-8A12-D1DDD2318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5574607-6E7B-4C43-97A7-135726389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0398-CEF0-47D1-A3D6-5028A3A46A1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806433E-C272-4D86-A194-CF1D90FF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F9F0AEB-4783-4C87-8B07-FCD89D774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A32A-F25C-48E6-9E68-7B0CCF35A1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3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hyperlink" Target="https://www.e-sfera.hr/dodatni-digitalni-sadrzaji/2ea7c793-2789-4878-af9c-5ba07ecb8e2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BE7704-30A3-4CF3-A974-153CBBE42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CA3B085-952B-4D16-8C53-A0F332942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F4C66B2-0C12-429D-9683-3895B8F0A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16B7090-E397-4543-81C6-977C7B5958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26EBFCCF-2418-4593-9B16-E0CA7E09A559}"/>
              </a:ext>
            </a:extLst>
          </p:cNvPr>
          <p:cNvSpPr txBox="1"/>
          <p:nvPr/>
        </p:nvSpPr>
        <p:spPr>
          <a:xfrm>
            <a:off x="6276512" y="1539265"/>
            <a:ext cx="4774423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2 </a:t>
            </a:r>
          </a:p>
          <a:p>
            <a:r>
              <a:rPr lang="hr-HR" sz="4800" dirty="0">
                <a:solidFill>
                  <a:srgbClr val="FF66CC"/>
                </a:solidFill>
              </a:rPr>
              <a:t>MONEY MATTERS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1EC091D-ECC2-4C6B-99CA-E2D86CBD22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1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BE7704-30A3-4CF3-A974-153CBBE42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CA3B085-952B-4D16-8C53-A0F332942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F4C66B2-0C12-429D-9683-3895B8F0A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BE621A7-FFCE-40E7-A62B-6B7F87CB53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" t="1554" r="50704" b="2879"/>
          <a:stretch/>
        </p:blipFill>
        <p:spPr>
          <a:xfrm>
            <a:off x="2326402" y="-5680"/>
            <a:ext cx="5015431" cy="68693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A459F31A-DB1E-48F1-980D-EF1FF4D849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728" b="8141"/>
          <a:stretch/>
        </p:blipFill>
        <p:spPr>
          <a:xfrm>
            <a:off x="1453587" y="659593"/>
            <a:ext cx="5200650" cy="90552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D2210F97-7F1B-46D5-A64A-04D2430A86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744" r="1274"/>
          <a:stretch/>
        </p:blipFill>
        <p:spPr>
          <a:xfrm>
            <a:off x="113437" y="3217287"/>
            <a:ext cx="5744543" cy="3079211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B87DCA9A-A418-402C-AA1F-4D3F29ACE0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2204"/>
          <a:stretch/>
        </p:blipFill>
        <p:spPr>
          <a:xfrm>
            <a:off x="6053732" y="3217287"/>
            <a:ext cx="6036215" cy="3112502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336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BE7704-30A3-4CF3-A974-153CBBE42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CA3B085-952B-4D16-8C53-A0F332942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F4C66B2-0C12-429D-9683-3895B8F0A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DB80BF6F-431D-4CD0-9E2A-F6244349B315}"/>
              </a:ext>
            </a:extLst>
          </p:cNvPr>
          <p:cNvSpPr txBox="1"/>
          <p:nvPr/>
        </p:nvSpPr>
        <p:spPr>
          <a:xfrm>
            <a:off x="2361991" y="1437439"/>
            <a:ext cx="4459221" cy="338554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0070C0"/>
                </a:solidFill>
              </a:rPr>
              <a:t>M</a:t>
            </a:r>
            <a:r>
              <a:rPr lang="en-US" sz="1600" b="1" dirty="0" err="1">
                <a:solidFill>
                  <a:srgbClr val="0070C0"/>
                </a:solidFill>
              </a:rPr>
              <a:t>atch</a:t>
            </a:r>
            <a:r>
              <a:rPr lang="en-US" sz="1600" b="1" dirty="0">
                <a:solidFill>
                  <a:srgbClr val="0070C0"/>
                </a:solidFill>
              </a:rPr>
              <a:t> the words/expressions </a:t>
            </a:r>
            <a:r>
              <a:rPr lang="hr-HR" sz="1600" b="1" dirty="0" err="1" smtClean="0">
                <a:solidFill>
                  <a:srgbClr val="0070C0"/>
                </a:solidFill>
              </a:rPr>
              <a:t>from</a:t>
            </a:r>
            <a:r>
              <a:rPr lang="hr-HR" sz="1600" b="1" dirty="0" smtClean="0">
                <a:solidFill>
                  <a:srgbClr val="0070C0"/>
                </a:solidFill>
              </a:rPr>
              <a:t> </a:t>
            </a:r>
            <a:r>
              <a:rPr lang="hr-HR" sz="1600" b="1" dirty="0" err="1" smtClean="0">
                <a:solidFill>
                  <a:srgbClr val="0070C0"/>
                </a:solidFill>
              </a:rPr>
              <a:t>two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hr-HR" sz="1600" b="1" dirty="0" smtClean="0">
                <a:solidFill>
                  <a:srgbClr val="0070C0"/>
                </a:solidFill>
              </a:rPr>
              <a:t>c</a:t>
            </a:r>
            <a:r>
              <a:rPr lang="en-US" sz="1600" b="1" dirty="0" err="1" smtClean="0">
                <a:solidFill>
                  <a:srgbClr val="0070C0"/>
                </a:solidFill>
              </a:rPr>
              <a:t>olumns</a:t>
            </a:r>
            <a:r>
              <a:rPr lang="en-US" sz="1600" b="1" dirty="0" smtClean="0">
                <a:solidFill>
                  <a:srgbClr val="0070C0"/>
                </a:solidFill>
              </a:rPr>
              <a:t>.</a:t>
            </a:r>
            <a:r>
              <a:rPr lang="hr-HR" sz="1600" dirty="0" smtClean="0">
                <a:solidFill>
                  <a:srgbClr val="0070C0"/>
                </a:solidFill>
              </a:rPr>
              <a:t> </a:t>
            </a:r>
            <a:endParaRPr lang="hr-HR" sz="1600" dirty="0">
              <a:solidFill>
                <a:srgbClr val="0070C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91D7C7B6-237E-4A2A-A8A3-921F56D272B4}"/>
              </a:ext>
            </a:extLst>
          </p:cNvPr>
          <p:cNvSpPr txBox="1"/>
          <p:nvPr/>
        </p:nvSpPr>
        <p:spPr>
          <a:xfrm>
            <a:off x="2383012" y="2136158"/>
            <a:ext cx="1970382" cy="3662541"/>
          </a:xfrm>
          <a:prstGeom prst="rect">
            <a:avLst/>
          </a:prstGeom>
          <a:solidFill>
            <a:srgbClr val="FFE7FF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get</a:t>
            </a:r>
            <a:r>
              <a:rPr lang="hr-HR" sz="1600" b="1" dirty="0"/>
              <a:t> </a:t>
            </a:r>
            <a:r>
              <a:rPr lang="hr-HR" sz="1600" b="1" dirty="0" err="1"/>
              <a:t>rid</a:t>
            </a:r>
            <a:r>
              <a:rPr lang="hr-HR" sz="1600" b="1" dirty="0"/>
              <a:t> </a:t>
            </a:r>
            <a:r>
              <a:rPr lang="hr-HR" sz="1600" b="1" dirty="0" err="1"/>
              <a:t>of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/>
              <a:t>start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go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charge</a:t>
            </a:r>
            <a:r>
              <a:rPr lang="hr-HR" sz="1600" b="1" dirty="0"/>
              <a:t> for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give</a:t>
            </a:r>
            <a:r>
              <a:rPr lang="hr-HR" sz="1600" b="1" dirty="0"/>
              <a:t> </a:t>
            </a:r>
            <a:r>
              <a:rPr lang="hr-HR" sz="1600" b="1" dirty="0" err="1"/>
              <a:t>money</a:t>
            </a:r>
            <a:r>
              <a:rPr lang="hr-HR" sz="1600" b="1" dirty="0"/>
              <a:t> to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/>
              <a:t>take </a:t>
            </a:r>
            <a:r>
              <a:rPr lang="hr-HR" sz="1600" b="1" dirty="0" err="1"/>
              <a:t>part</a:t>
            </a:r>
            <a:r>
              <a:rPr lang="hr-HR" sz="1600" b="1" dirty="0"/>
              <a:t> </a:t>
            </a:r>
            <a:r>
              <a:rPr lang="hr-HR" sz="1600" b="1" dirty="0" err="1"/>
              <a:t>in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knock</a:t>
            </a:r>
            <a:r>
              <a:rPr lang="hr-HR" sz="1600" b="1" dirty="0"/>
              <a:t> on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give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impress</a:t>
            </a:r>
            <a:endParaRPr lang="hr-HR" sz="1600" b="1" dirty="0"/>
          </a:p>
          <a:p>
            <a:pPr marL="342900" indent="-342900">
              <a:buAutoNum type="arabicPlain"/>
            </a:pPr>
            <a:endParaRPr lang="hr-HR" sz="1600" dirty="0">
              <a:solidFill>
                <a:srgbClr val="0070C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C9E1D854-D0FB-4C57-855D-C272B98D4CF0}"/>
              </a:ext>
            </a:extLst>
          </p:cNvPr>
          <p:cNvSpPr txBox="1"/>
          <p:nvPr/>
        </p:nvSpPr>
        <p:spPr>
          <a:xfrm>
            <a:off x="5151431" y="2220539"/>
            <a:ext cx="1970382" cy="3378104"/>
          </a:xfrm>
          <a:prstGeom prst="rect">
            <a:avLst/>
          </a:prstGeom>
          <a:solidFill>
            <a:srgbClr val="FFE7FF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 err="1"/>
              <a:t>your</a:t>
            </a:r>
            <a:r>
              <a:rPr lang="hr-HR" sz="1600" b="1" dirty="0"/>
              <a:t> </a:t>
            </a:r>
            <a:r>
              <a:rPr lang="hr-HR" sz="1600" b="1" dirty="0" err="1"/>
              <a:t>service</a:t>
            </a:r>
            <a:endParaRPr lang="hr-HR" sz="1600" b="1" dirty="0"/>
          </a:p>
          <a:p>
            <a:pPr>
              <a:lnSpc>
                <a:spcPct val="150000"/>
              </a:lnSpc>
            </a:pPr>
            <a:r>
              <a:rPr lang="hr-HR" sz="1600" b="1" dirty="0"/>
              <a:t>a </a:t>
            </a:r>
            <a:r>
              <a:rPr lang="hr-HR" sz="1600" b="1" dirty="0" err="1"/>
              <a:t>presentation</a:t>
            </a:r>
            <a:endParaRPr lang="hr-HR" sz="1600" b="1" dirty="0"/>
          </a:p>
          <a:p>
            <a:pPr>
              <a:lnSpc>
                <a:spcPct val="150000"/>
              </a:lnSpc>
            </a:pPr>
            <a:r>
              <a:rPr lang="hr-HR" sz="1600" b="1" dirty="0" err="1"/>
              <a:t>many</a:t>
            </a:r>
            <a:r>
              <a:rPr lang="hr-HR" sz="1600" b="1" dirty="0"/>
              <a:t> </a:t>
            </a:r>
            <a:r>
              <a:rPr lang="hr-HR" sz="1600" b="1" dirty="0" err="1"/>
              <a:t>doors</a:t>
            </a:r>
            <a:r>
              <a:rPr lang="hr-HR" sz="1600" b="1" dirty="0"/>
              <a:t> </a:t>
            </a:r>
          </a:p>
          <a:p>
            <a:pPr>
              <a:lnSpc>
                <a:spcPct val="150000"/>
              </a:lnSpc>
            </a:pPr>
            <a:r>
              <a:rPr lang="hr-HR" sz="1600" b="1" dirty="0"/>
              <a:t>a </a:t>
            </a:r>
            <a:r>
              <a:rPr lang="hr-HR" sz="1600" b="1" dirty="0" err="1"/>
              <a:t>business</a:t>
            </a:r>
            <a:endParaRPr lang="hr-HR" sz="1600" b="1" dirty="0"/>
          </a:p>
          <a:p>
            <a:pPr>
              <a:lnSpc>
                <a:spcPct val="150000"/>
              </a:lnSpc>
            </a:pPr>
            <a:r>
              <a:rPr lang="hr-HR" sz="1600" b="1" dirty="0" err="1"/>
              <a:t>the</a:t>
            </a:r>
            <a:r>
              <a:rPr lang="hr-HR" sz="1600" b="1" dirty="0"/>
              <a:t> </a:t>
            </a:r>
            <a:r>
              <a:rPr lang="hr-HR" sz="1600" b="1" dirty="0" err="1"/>
              <a:t>audience</a:t>
            </a:r>
            <a:endParaRPr lang="hr-HR" sz="1600" b="1" dirty="0"/>
          </a:p>
          <a:p>
            <a:pPr>
              <a:lnSpc>
                <a:spcPct val="150000"/>
              </a:lnSpc>
            </a:pPr>
            <a:r>
              <a:rPr lang="hr-HR" sz="1600" b="1" dirty="0" err="1"/>
              <a:t>charity</a:t>
            </a:r>
            <a:endParaRPr lang="hr-HR" sz="1600" b="1" dirty="0"/>
          </a:p>
          <a:p>
            <a:pPr>
              <a:lnSpc>
                <a:spcPct val="150000"/>
              </a:lnSpc>
            </a:pPr>
            <a:r>
              <a:rPr lang="hr-HR" sz="1600" b="1" dirty="0" err="1"/>
              <a:t>door</a:t>
            </a:r>
            <a:r>
              <a:rPr lang="hr-HR" sz="1600" b="1" dirty="0"/>
              <a:t>-to-</a:t>
            </a:r>
            <a:r>
              <a:rPr lang="hr-HR" sz="1600" b="1" dirty="0" err="1"/>
              <a:t>door</a:t>
            </a:r>
            <a:endParaRPr lang="hr-HR" sz="1600" b="1" dirty="0"/>
          </a:p>
          <a:p>
            <a:pPr>
              <a:lnSpc>
                <a:spcPct val="150000"/>
              </a:lnSpc>
            </a:pPr>
            <a:r>
              <a:rPr lang="hr-HR" sz="1600" b="1" dirty="0"/>
              <a:t>a </a:t>
            </a:r>
            <a:r>
              <a:rPr lang="hr-HR" sz="1600" b="1" dirty="0" err="1"/>
              <a:t>competition</a:t>
            </a:r>
            <a:endParaRPr lang="hr-HR" sz="1600" b="1" dirty="0"/>
          </a:p>
          <a:p>
            <a:pPr>
              <a:lnSpc>
                <a:spcPct val="150000"/>
              </a:lnSpc>
            </a:pPr>
            <a:r>
              <a:rPr lang="hr-HR" sz="1600" b="1" dirty="0" err="1"/>
              <a:t>rubbish</a:t>
            </a:r>
            <a:endParaRPr lang="hr-HR" sz="1600" b="1" dirty="0"/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F6DAB1F1-C2EF-4AAC-81B8-B91C1E9CF177}"/>
              </a:ext>
            </a:extLst>
          </p:cNvPr>
          <p:cNvSpPr txBox="1"/>
          <p:nvPr/>
        </p:nvSpPr>
        <p:spPr>
          <a:xfrm>
            <a:off x="9012238" y="2273091"/>
            <a:ext cx="2922005" cy="3378104"/>
          </a:xfrm>
          <a:prstGeom prst="rect">
            <a:avLst/>
          </a:prstGeom>
          <a:solidFill>
            <a:srgbClr val="FFE7FF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lain"/>
            </a:pPr>
            <a:r>
              <a:rPr lang="hr-HR" sz="1600" b="1" dirty="0" err="1"/>
              <a:t>get</a:t>
            </a:r>
            <a:r>
              <a:rPr lang="hr-HR" sz="1600" b="1" dirty="0"/>
              <a:t> </a:t>
            </a:r>
            <a:r>
              <a:rPr lang="hr-HR" sz="1600" b="1" dirty="0" err="1"/>
              <a:t>rid</a:t>
            </a:r>
            <a:r>
              <a:rPr lang="hr-HR" sz="1600" b="1" dirty="0"/>
              <a:t> </a:t>
            </a:r>
            <a:r>
              <a:rPr lang="hr-HR" sz="1600" b="1" dirty="0" err="1"/>
              <a:t>of</a:t>
            </a:r>
            <a:r>
              <a:rPr lang="hr-HR" sz="1600" b="1" dirty="0"/>
              <a:t> </a:t>
            </a:r>
            <a:r>
              <a:rPr lang="hr-HR" sz="1600" b="1" dirty="0" err="1"/>
              <a:t>rubbish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/>
              <a:t>start a </a:t>
            </a:r>
            <a:r>
              <a:rPr lang="hr-HR" sz="1600" b="1" dirty="0" err="1"/>
              <a:t>business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 err="1"/>
              <a:t>go</a:t>
            </a:r>
            <a:r>
              <a:rPr lang="hr-HR" sz="1600" b="1" dirty="0"/>
              <a:t> </a:t>
            </a:r>
            <a:r>
              <a:rPr lang="hr-HR" sz="1600" b="1" dirty="0" err="1"/>
              <a:t>door</a:t>
            </a:r>
            <a:r>
              <a:rPr lang="hr-HR" sz="1600" b="1" dirty="0"/>
              <a:t>-to-</a:t>
            </a:r>
            <a:r>
              <a:rPr lang="hr-HR" sz="1600" b="1" dirty="0" err="1"/>
              <a:t>door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 err="1"/>
              <a:t>charge</a:t>
            </a:r>
            <a:r>
              <a:rPr lang="hr-HR" sz="1600" b="1" dirty="0"/>
              <a:t> for </a:t>
            </a:r>
            <a:r>
              <a:rPr lang="hr-HR" sz="1600" b="1" dirty="0" err="1"/>
              <a:t>your</a:t>
            </a:r>
            <a:r>
              <a:rPr lang="hr-HR" sz="1600" b="1" dirty="0"/>
              <a:t> </a:t>
            </a:r>
            <a:r>
              <a:rPr lang="hr-HR" sz="1600" b="1" dirty="0" err="1"/>
              <a:t>service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 err="1"/>
              <a:t>give</a:t>
            </a:r>
            <a:r>
              <a:rPr lang="hr-HR" sz="1600" b="1" dirty="0"/>
              <a:t> </a:t>
            </a:r>
            <a:r>
              <a:rPr lang="hr-HR" sz="1600" b="1" dirty="0" err="1"/>
              <a:t>money</a:t>
            </a:r>
            <a:r>
              <a:rPr lang="hr-HR" sz="1600" b="1" dirty="0"/>
              <a:t> to </a:t>
            </a:r>
            <a:r>
              <a:rPr lang="hr-HR" sz="1600" b="1" dirty="0" err="1"/>
              <a:t>charity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/>
              <a:t>take </a:t>
            </a:r>
            <a:r>
              <a:rPr lang="hr-HR" sz="1600" b="1" dirty="0" err="1"/>
              <a:t>part</a:t>
            </a:r>
            <a:r>
              <a:rPr lang="hr-HR" sz="1600" b="1" dirty="0"/>
              <a:t> </a:t>
            </a:r>
            <a:r>
              <a:rPr lang="hr-HR" sz="1600" b="1" dirty="0" err="1"/>
              <a:t>in</a:t>
            </a:r>
            <a:r>
              <a:rPr lang="hr-HR" sz="1600" b="1" dirty="0"/>
              <a:t> a </a:t>
            </a:r>
            <a:r>
              <a:rPr lang="hr-HR" sz="1600" b="1" dirty="0" err="1"/>
              <a:t>competition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 err="1"/>
              <a:t>knock</a:t>
            </a:r>
            <a:r>
              <a:rPr lang="hr-HR" sz="1600" b="1" dirty="0"/>
              <a:t> on </a:t>
            </a:r>
            <a:r>
              <a:rPr lang="hr-HR" sz="1600" b="1" dirty="0" err="1"/>
              <a:t>many</a:t>
            </a:r>
            <a:r>
              <a:rPr lang="hr-HR" sz="1600" b="1" dirty="0"/>
              <a:t> </a:t>
            </a:r>
            <a:r>
              <a:rPr lang="hr-HR" sz="1600" b="1" dirty="0" err="1"/>
              <a:t>doors</a:t>
            </a:r>
            <a:r>
              <a:rPr lang="hr-HR" sz="1600" b="1" dirty="0"/>
              <a:t> </a:t>
            </a:r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 err="1"/>
              <a:t>give</a:t>
            </a:r>
            <a:r>
              <a:rPr lang="hr-HR" sz="1600" b="1" dirty="0"/>
              <a:t> a </a:t>
            </a:r>
            <a:r>
              <a:rPr lang="hr-HR" sz="1600" b="1" dirty="0" err="1"/>
              <a:t>presentation</a:t>
            </a:r>
            <a:endParaRPr lang="hr-HR" sz="1600" b="1" dirty="0"/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hr-HR" sz="1600" b="1" dirty="0" err="1"/>
              <a:t>impress</a:t>
            </a:r>
            <a:r>
              <a:rPr lang="hr-HR" sz="1600" b="1" dirty="0"/>
              <a:t> </a:t>
            </a:r>
            <a:r>
              <a:rPr lang="hr-HR" sz="1600" b="1" dirty="0" err="1"/>
              <a:t>the</a:t>
            </a:r>
            <a:r>
              <a:rPr lang="hr-HR" sz="1600" b="1" dirty="0"/>
              <a:t> </a:t>
            </a:r>
            <a:r>
              <a:rPr lang="hr-HR" sz="1600" b="1" dirty="0" err="1"/>
              <a:t>audience</a:t>
            </a:r>
            <a:endParaRPr lang="hr-H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5856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BE7704-30A3-4CF3-A974-153CBBE42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CA3B085-952B-4D16-8C53-A0F332942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F4C66B2-0C12-429D-9683-3895B8F0A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4FC9787-FB2A-461E-BD4A-2C62DBC7D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0168" t="1554" r="3034" b="2879"/>
          <a:stretch/>
        </p:blipFill>
        <p:spPr>
          <a:xfrm>
            <a:off x="3657599" y="55485"/>
            <a:ext cx="4634144" cy="668577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93E032FC-D3EE-47FB-B8D1-53B53228B3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37" y="143162"/>
            <a:ext cx="2066925" cy="15240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C98A701E-672D-4919-8F81-3D5B419E866D}"/>
              </a:ext>
            </a:extLst>
          </p:cNvPr>
          <p:cNvSpPr txBox="1"/>
          <p:nvPr/>
        </p:nvSpPr>
        <p:spPr>
          <a:xfrm>
            <a:off x="481014" y="2519795"/>
            <a:ext cx="2950990" cy="3046988"/>
          </a:xfrm>
          <a:prstGeom prst="rect">
            <a:avLst/>
          </a:prstGeom>
          <a:solidFill>
            <a:srgbClr val="FFF3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 They are two schoolgirls who have started their own business. They are two young entrepreneurs.</a:t>
            </a:r>
            <a:endParaRPr lang="hr-HR" sz="1600" dirty="0"/>
          </a:p>
          <a:p>
            <a:r>
              <a:rPr lang="en-US" sz="1600" dirty="0"/>
              <a:t>2 She is the founder of Wise Pocket Products. She’s also a young entrepreneur. </a:t>
            </a:r>
            <a:endParaRPr lang="hr-HR" sz="1600" dirty="0"/>
          </a:p>
          <a:p>
            <a:r>
              <a:rPr lang="en-US" sz="1600" dirty="0"/>
              <a:t>3 It is a town where Ida and Vera live and work. </a:t>
            </a:r>
            <a:endParaRPr lang="hr-HR" sz="1600" dirty="0"/>
          </a:p>
          <a:p>
            <a:r>
              <a:rPr lang="en-US" sz="1600" dirty="0"/>
              <a:t>4 That is the name of Sofia’s company. </a:t>
            </a:r>
            <a:endParaRPr lang="hr-HR" sz="1600" dirty="0"/>
          </a:p>
          <a:p>
            <a:r>
              <a:rPr lang="en-US" sz="1600" dirty="0"/>
              <a:t>5 It is a competition. </a:t>
            </a:r>
            <a:endParaRPr lang="hr-HR" sz="1600" dirty="0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AE882F21-FA50-416C-9AE2-5E7DEEF1D3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3346"/>
          <a:stretch/>
        </p:blipFill>
        <p:spPr>
          <a:xfrm>
            <a:off x="8656075" y="949079"/>
            <a:ext cx="3038475" cy="71808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EF268987-DF5F-489F-8E31-DD58F27F04F2}"/>
              </a:ext>
            </a:extLst>
          </p:cNvPr>
          <p:cNvSpPr txBox="1"/>
          <p:nvPr/>
        </p:nvSpPr>
        <p:spPr>
          <a:xfrm>
            <a:off x="8517338" y="2909540"/>
            <a:ext cx="3449067" cy="1815882"/>
          </a:xfrm>
          <a:prstGeom prst="rect">
            <a:avLst/>
          </a:prstGeom>
          <a:solidFill>
            <a:srgbClr val="FFF3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Ida is 14 years old. Vera is 15. They charge £1 for their service. They normally make £5 a day. Vera and Ida can collect about £120 a month. Wise Pocket Products has donated socks to more than 25 children’s shelters across the country.</a:t>
            </a:r>
            <a:endParaRPr lang="hr-HR" sz="1600" dirty="0"/>
          </a:p>
        </p:txBody>
      </p:sp>
    </p:spTree>
    <p:extLst>
      <p:ext uri="{BB962C8B-B14F-4D97-AF65-F5344CB8AC3E}">
        <p14:creationId xmlns="" xmlns:p14="http://schemas.microsoft.com/office/powerpoint/2010/main" val="3569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BE7704-30A3-4CF3-A974-153CBBE42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CA3B085-952B-4D16-8C53-A0F332942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F4C66B2-0C12-429D-9683-3895B8F0A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3ECC97C-244C-4667-81F1-B3F61F7D5E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6148"/>
          <a:stretch/>
        </p:blipFill>
        <p:spPr>
          <a:xfrm>
            <a:off x="461270" y="516924"/>
            <a:ext cx="3457575" cy="42330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D54BFE15-825E-4545-95B7-EEFEEBC760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2393"/>
          <a:stretch/>
        </p:blipFill>
        <p:spPr>
          <a:xfrm>
            <a:off x="461270" y="1934660"/>
            <a:ext cx="7235670" cy="315060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2787C6A5-4C76-47A1-81A8-85331A9E002A}"/>
              </a:ext>
            </a:extLst>
          </p:cNvPr>
          <p:cNvSpPr txBox="1"/>
          <p:nvPr/>
        </p:nvSpPr>
        <p:spPr>
          <a:xfrm>
            <a:off x="3515557" y="1873104"/>
            <a:ext cx="143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enterpreneur</a:t>
            </a:r>
            <a:endParaRPr lang="hr-HR" dirty="0">
              <a:solidFill>
                <a:srgbClr val="FF33CC"/>
              </a:solidFill>
            </a:endParaRPr>
          </a:p>
          <a:p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1F931EB2-C25C-472C-BCBF-93C24207D3EE}"/>
              </a:ext>
            </a:extLst>
          </p:cNvPr>
          <p:cNvSpPr txBox="1"/>
          <p:nvPr/>
        </p:nvSpPr>
        <p:spPr>
          <a:xfrm>
            <a:off x="1445696" y="2276020"/>
            <a:ext cx="143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item</a:t>
            </a:r>
            <a:endParaRPr lang="hr-HR" dirty="0">
              <a:solidFill>
                <a:srgbClr val="FF33CC"/>
              </a:solidFill>
            </a:endParaRPr>
          </a:p>
          <a:p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57A18C96-36E6-4A0C-A3D8-645E0643AA4B}"/>
              </a:ext>
            </a:extLst>
          </p:cNvPr>
          <p:cNvSpPr txBox="1"/>
          <p:nvPr/>
        </p:nvSpPr>
        <p:spPr>
          <a:xfrm>
            <a:off x="4830931" y="2628190"/>
            <a:ext cx="143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charge</a:t>
            </a:r>
            <a:endParaRPr lang="hr-HR" dirty="0">
              <a:solidFill>
                <a:srgbClr val="FF33CC"/>
              </a:solidFill>
            </a:endParaRPr>
          </a:p>
          <a:p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B52169C4-2089-4F2D-8905-1E683A95890E}"/>
              </a:ext>
            </a:extLst>
          </p:cNvPr>
          <p:cNvSpPr txBox="1"/>
          <p:nvPr/>
        </p:nvSpPr>
        <p:spPr>
          <a:xfrm>
            <a:off x="4440682" y="3088317"/>
            <a:ext cx="143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charity</a:t>
            </a:r>
            <a:endParaRPr lang="hr-HR" dirty="0">
              <a:solidFill>
                <a:srgbClr val="FF33CC"/>
              </a:solidFill>
            </a:endParaRPr>
          </a:p>
          <a:p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6D082E26-A74A-4AF5-864E-75A8D090EE8F}"/>
              </a:ext>
            </a:extLst>
          </p:cNvPr>
          <p:cNvSpPr txBox="1"/>
          <p:nvPr/>
        </p:nvSpPr>
        <p:spPr>
          <a:xfrm>
            <a:off x="3223378" y="3711875"/>
            <a:ext cx="143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competition</a:t>
            </a:r>
            <a:endParaRPr lang="hr-HR" dirty="0">
              <a:solidFill>
                <a:srgbClr val="FF33CC"/>
              </a:solidFill>
            </a:endParaRPr>
          </a:p>
          <a:p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0408770D-88B1-4565-9D7E-809431B4213B}"/>
              </a:ext>
            </a:extLst>
          </p:cNvPr>
          <p:cNvSpPr txBox="1"/>
          <p:nvPr/>
        </p:nvSpPr>
        <p:spPr>
          <a:xfrm>
            <a:off x="6089246" y="4086818"/>
            <a:ext cx="143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audience</a:t>
            </a:r>
            <a:endParaRPr lang="hr-HR" dirty="0">
              <a:solidFill>
                <a:srgbClr val="FF33CC"/>
              </a:solidFill>
            </a:endParaRPr>
          </a:p>
          <a:p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31F68EB4-C7CA-4B80-ADAC-2428C991BDE9}"/>
              </a:ext>
            </a:extLst>
          </p:cNvPr>
          <p:cNvSpPr txBox="1"/>
          <p:nvPr/>
        </p:nvSpPr>
        <p:spPr>
          <a:xfrm>
            <a:off x="3826781" y="4500490"/>
            <a:ext cx="143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donate</a:t>
            </a:r>
            <a:endParaRPr lang="hr-HR" dirty="0">
              <a:solidFill>
                <a:srgbClr val="FF33CC"/>
              </a:solidFill>
            </a:endParaRPr>
          </a:p>
          <a:p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19932585-D61B-430D-87F4-DBCD0EE8AF03}"/>
              </a:ext>
            </a:extLst>
          </p:cNvPr>
          <p:cNvSpPr txBox="1"/>
          <p:nvPr/>
        </p:nvSpPr>
        <p:spPr>
          <a:xfrm>
            <a:off x="8158210" y="1038890"/>
            <a:ext cx="3407037" cy="2185214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How do you like the girls? What’s interesting about them?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What are you impressed with? or What is the best thing of all?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What else would you like to know?</a:t>
            </a:r>
            <a:endParaRPr lang="hr-HR" sz="1600" dirty="0"/>
          </a:p>
          <a:p>
            <a:pPr marL="342900" indent="-342900">
              <a:buAutoNum type="arabicPlain"/>
            </a:pPr>
            <a:endParaRPr lang="hr-HR" sz="1600" dirty="0">
              <a:solidFill>
                <a:srgbClr val="0070C0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12357FEE-8E5A-4FF6-A1EA-DEAA86B980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18851"/>
          <a:stretch/>
        </p:blipFill>
        <p:spPr>
          <a:xfrm>
            <a:off x="8151548" y="3734648"/>
            <a:ext cx="3464995" cy="49682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13F5B556-3579-4CD0-BFE0-DE112167721C}"/>
              </a:ext>
            </a:extLst>
          </p:cNvPr>
          <p:cNvSpPr txBox="1"/>
          <p:nvPr/>
        </p:nvSpPr>
        <p:spPr>
          <a:xfrm>
            <a:off x="5447929" y="5755694"/>
            <a:ext cx="1642369" cy="369332"/>
          </a:xfrm>
          <a:prstGeom prst="rect">
            <a:avLst/>
          </a:prstGeom>
          <a:solidFill>
            <a:srgbClr val="FFF3FF"/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Cyber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Monday</a:t>
            </a:r>
            <a:endParaRPr lang="hr-HR" dirty="0">
              <a:solidFill>
                <a:srgbClr val="CC00CC"/>
              </a:solidFill>
            </a:endParaRPr>
          </a:p>
        </p:txBody>
      </p:sp>
      <p:pic>
        <p:nvPicPr>
          <p:cNvPr id="24" name="Slika 23">
            <a:hlinkClick r:id="rId7"/>
            <a:extLst>
              <a:ext uri="{FF2B5EF4-FFF2-40B4-BE49-F238E27FC236}">
                <a16:creationId xmlns="" xmlns:a16="http://schemas.microsoft.com/office/drawing/2014/main" id="{A33D0675-0975-497A-AECC-C08B7B183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05" y="5706533"/>
            <a:ext cx="2313044" cy="714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60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BE7704-30A3-4CF3-A974-153CBBE42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CA3B085-952B-4D16-8C53-A0F332942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F4C66B2-0C12-429D-9683-3895B8F0A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9524DFB9-C101-4B6D-BE8F-3027F462D1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3671" y="1538288"/>
            <a:ext cx="7886700" cy="39433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5C55DADD-69BA-4BDE-AC47-C5E6C2ACF79F}"/>
              </a:ext>
            </a:extLst>
          </p:cNvPr>
          <p:cNvSpPr txBox="1"/>
          <p:nvPr/>
        </p:nvSpPr>
        <p:spPr>
          <a:xfrm>
            <a:off x="502049" y="502832"/>
            <a:ext cx="3443243" cy="338554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hr-HR" sz="1600" b="1" dirty="0" err="1">
                <a:solidFill>
                  <a:srgbClr val="0070C0"/>
                </a:solidFill>
              </a:rPr>
              <a:t>Complete</a:t>
            </a:r>
            <a:r>
              <a:rPr lang="hr-HR" sz="1600" b="1" dirty="0">
                <a:solidFill>
                  <a:srgbClr val="0070C0"/>
                </a:solidFill>
              </a:rPr>
              <a:t> a </a:t>
            </a:r>
            <a:r>
              <a:rPr lang="hr-HR" sz="1600" b="1" dirty="0" err="1">
                <a:solidFill>
                  <a:srgbClr val="0070C0"/>
                </a:solidFill>
              </a:rPr>
              <a:t>letter</a:t>
            </a:r>
            <a:r>
              <a:rPr lang="hr-HR" sz="1600" b="1" dirty="0">
                <a:solidFill>
                  <a:srgbClr val="0070C0"/>
                </a:solidFill>
              </a:rPr>
              <a:t> to </a:t>
            </a:r>
            <a:r>
              <a:rPr lang="hr-HR" sz="1600" b="1" dirty="0" err="1">
                <a:solidFill>
                  <a:srgbClr val="0070C0"/>
                </a:solidFill>
              </a:rPr>
              <a:t>an</a:t>
            </a:r>
            <a:r>
              <a:rPr lang="hr-HR" sz="1600" b="1" dirty="0">
                <a:solidFill>
                  <a:srgbClr val="0070C0"/>
                </a:solidFill>
              </a:rPr>
              <a:t> </a:t>
            </a:r>
            <a:r>
              <a:rPr lang="hr-HR" sz="1600" b="1">
                <a:solidFill>
                  <a:srgbClr val="0070C0"/>
                </a:solidFill>
              </a:rPr>
              <a:t>editor</a:t>
            </a:r>
            <a:r>
              <a:rPr lang="hr-HR" sz="1600" b="1" smtClean="0">
                <a:solidFill>
                  <a:srgbClr val="0070C0"/>
                </a:solidFill>
              </a:rPr>
              <a:t>.</a:t>
            </a:r>
            <a:endParaRPr lang="hr-HR" sz="1600" b="1" dirty="0">
              <a:solidFill>
                <a:srgbClr val="0070C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5B127645-CC15-42DC-970E-C0167D0AA7D1}"/>
              </a:ext>
            </a:extLst>
          </p:cNvPr>
          <p:cNvSpPr txBox="1"/>
          <p:nvPr/>
        </p:nvSpPr>
        <p:spPr>
          <a:xfrm>
            <a:off x="8103833" y="1805812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business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206CD515-5931-42EF-86F6-C00641042CC5}"/>
              </a:ext>
            </a:extLst>
          </p:cNvPr>
          <p:cNvSpPr txBox="1"/>
          <p:nvPr/>
        </p:nvSpPr>
        <p:spPr>
          <a:xfrm>
            <a:off x="2698812" y="2446483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useful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4B4EBD1F-F11C-4295-B543-4C53D2E03F37}"/>
              </a:ext>
            </a:extLst>
          </p:cNvPr>
          <p:cNvSpPr txBox="1"/>
          <p:nvPr/>
        </p:nvSpPr>
        <p:spPr>
          <a:xfrm>
            <a:off x="5140171" y="3067884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charge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1D78D34A-87F1-40EA-9D06-4C7676D478BC}"/>
              </a:ext>
            </a:extLst>
          </p:cNvPr>
          <p:cNvSpPr txBox="1"/>
          <p:nvPr/>
        </p:nvSpPr>
        <p:spPr>
          <a:xfrm>
            <a:off x="8256234" y="3437216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charity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F4EE607A-2AEB-4EA6-9FD0-FDEF7FB62D25}"/>
              </a:ext>
            </a:extLst>
          </p:cNvPr>
          <p:cNvSpPr txBox="1"/>
          <p:nvPr/>
        </p:nvSpPr>
        <p:spPr>
          <a:xfrm>
            <a:off x="5823751" y="3741222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competition</a:t>
            </a:r>
            <a:endParaRPr lang="hr-HR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3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254</Words>
  <Application>Microsoft Office PowerPoint</Application>
  <PresentationFormat>Custom</PresentationFormat>
  <Paragraphs>55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2021-09-18T13:26:27Z</dcterms:created>
  <dcterms:modified xsi:type="dcterms:W3CDTF">2021-09-24T09:12:22Z</dcterms:modified>
</cp:coreProperties>
</file>